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647" autoAdjust="0"/>
    <p:restoredTop sz="94660"/>
  </p:normalViewPr>
  <p:slideViewPr>
    <p:cSldViewPr>
      <p:cViewPr varScale="1">
        <p:scale>
          <a:sx n="109" d="100"/>
          <a:sy n="109" d="100"/>
        </p:scale>
        <p:origin x="1560" y="13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7557B8-48CE-4760-968B-EEA5515FFC81}" type="datetimeFigureOut">
              <a:rPr lang="es-CO" smtClean="0"/>
              <a:t>1/10/2019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7DC014-55D8-4E58-B4DD-4F631088DD2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204154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7DC014-55D8-4E58-B4DD-4F631088DD2E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85673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pPr/>
              <a:t>01/10/2019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s-CO" b="1" dirty="0" smtClean="0"/>
              <a:t>REGLAMENTO Y PROTOCOLO DE SERVICIOS</a:t>
            </a:r>
            <a:r>
              <a:rPr lang="es-ES" dirty="0" smtClean="0"/>
              <a:t/>
            </a:r>
            <a:br>
              <a:rPr lang="es-ES" dirty="0" smtClean="0"/>
            </a:br>
            <a:r>
              <a:rPr lang="es-CO" b="1" dirty="0" smtClean="0"/>
              <a:t>BIBLIOTECA ESCOLAR </a:t>
            </a:r>
            <a:br>
              <a:rPr lang="es-CO" b="1" dirty="0" smtClean="0"/>
            </a:br>
            <a:r>
              <a:rPr lang="es-CO" b="1" dirty="0" smtClean="0"/>
              <a:t>COLEGIO EL JAPÓN IED</a:t>
            </a: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428596" y="4286256"/>
            <a:ext cx="6400800" cy="1752600"/>
          </a:xfrm>
        </p:spPr>
        <p:txBody>
          <a:bodyPr/>
          <a:lstStyle/>
          <a:p>
            <a:r>
              <a:rPr lang="es-CO" dirty="0" smtClean="0"/>
              <a:t>Bibliotecarias</a:t>
            </a:r>
          </a:p>
          <a:p>
            <a:r>
              <a:rPr lang="es-CO" dirty="0" smtClean="0"/>
              <a:t>Olga Hernández y </a:t>
            </a:r>
            <a:r>
              <a:rPr lang="es-CO" smtClean="0"/>
              <a:t>Amanda </a:t>
            </a:r>
            <a:r>
              <a:rPr lang="es-CO" smtClean="0"/>
              <a:t>Lara </a:t>
            </a:r>
            <a:endParaRPr lang="es-ES" dirty="0"/>
          </a:p>
        </p:txBody>
      </p:sp>
      <p:sp>
        <p:nvSpPr>
          <p:cNvPr id="1026" name="AutoShape 2" descr="Resultado de imagen para IED el jap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1028" name="AutoShape 4" descr="Resultado de imagen para IED el japÃ³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30" name="Picture 6" descr="Resultado de imagen para IED el japÃ³n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715140" y="3714752"/>
            <a:ext cx="2143140" cy="2214578"/>
          </a:xfrm>
          <a:prstGeom prst="rect">
            <a:avLst/>
          </a:prstGeom>
          <a:noFill/>
        </p:spPr>
      </p:pic>
      <p:pic>
        <p:nvPicPr>
          <p:cNvPr id="13" name="~PP195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41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157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BIBLIOTECA ESCOLAR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000240"/>
            <a:ext cx="7901014" cy="3840171"/>
          </a:xfrm>
        </p:spPr>
        <p:txBody>
          <a:bodyPr/>
          <a:lstStyle/>
          <a:p>
            <a:pPr algn="just"/>
            <a:r>
              <a:rPr lang="es-ES" dirty="0" smtClean="0"/>
              <a:t> La Biblioteca Escolar del Colegio El Japón IED busca fomentar y promover la lectura, articulándose con las acciones pedagógicas de los docentes, y brindando a la comunidad educativa herramientas de información que faciliten el manejo del conocimiento y un desempeño exitoso en nuestra sociedad.</a:t>
            </a:r>
            <a:endParaRPr lang="es-ES" dirty="0"/>
          </a:p>
        </p:txBody>
      </p:sp>
      <p:pic>
        <p:nvPicPr>
          <p:cNvPr id="8" name="~PP228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11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dirty="0" smtClean="0"/>
              <a:t>ACTIVIDADES A DESARROLLAR EN LA BIBLIOTECA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525963"/>
          </a:xfrm>
        </p:spPr>
        <p:txBody>
          <a:bodyPr>
            <a:normAutofit fontScale="85000" lnSpcReduction="20000"/>
          </a:bodyPr>
          <a:lstStyle/>
          <a:p>
            <a:pPr lvl="0"/>
            <a:r>
              <a:rPr lang="es-CO" dirty="0" smtClean="0"/>
              <a:t>Leer libros de referencia, informativos o de literatura.</a:t>
            </a:r>
            <a:endParaRPr lang="es-ES" dirty="0" smtClean="0"/>
          </a:p>
          <a:p>
            <a:pPr lvl="0"/>
            <a:r>
              <a:rPr lang="es-CO" dirty="0" smtClean="0"/>
              <a:t>Buscar información sobre cualquier tema de interés.</a:t>
            </a:r>
            <a:endParaRPr lang="es-ES" dirty="0" smtClean="0"/>
          </a:p>
          <a:p>
            <a:pPr lvl="0"/>
            <a:r>
              <a:rPr lang="es-CO" dirty="0" smtClean="0"/>
              <a:t>Consultar material audiovisual en internet.</a:t>
            </a:r>
            <a:endParaRPr lang="es-ES" dirty="0" smtClean="0"/>
          </a:p>
          <a:p>
            <a:pPr lvl="0"/>
            <a:r>
              <a:rPr lang="es-CO" dirty="0" smtClean="0"/>
              <a:t>Estudiar y hacer tareas.</a:t>
            </a:r>
            <a:endParaRPr lang="es-ES" dirty="0" smtClean="0"/>
          </a:p>
          <a:p>
            <a:pPr lvl="0"/>
            <a:r>
              <a:rPr lang="es-CO" dirty="0" smtClean="0"/>
              <a:t>Acceder al servicio de préstamo de material bibliográfico y servicio de referencia. </a:t>
            </a:r>
            <a:endParaRPr lang="es-ES" dirty="0" smtClean="0"/>
          </a:p>
          <a:p>
            <a:pPr lvl="0"/>
            <a:r>
              <a:rPr lang="es-CO" dirty="0" smtClean="0"/>
              <a:t>Participar en las actividades propuestas por la Biblioteca.</a:t>
            </a:r>
            <a:endParaRPr lang="es-ES" dirty="0" smtClean="0"/>
          </a:p>
          <a:p>
            <a:pPr lvl="0"/>
            <a:r>
              <a:rPr lang="es-CO" dirty="0" smtClean="0"/>
              <a:t>Reservar el espacio para la realización de actividades docentes o administrativas programadas con anterioridad. </a:t>
            </a:r>
            <a:endParaRPr lang="es-ES" dirty="0" smtClean="0"/>
          </a:p>
          <a:p>
            <a:endParaRPr lang="es-ES" dirty="0"/>
          </a:p>
        </p:txBody>
      </p:sp>
      <p:pic>
        <p:nvPicPr>
          <p:cNvPr id="8" name="~PP3604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27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 smtClean="0"/>
              <a:t>GENERALIDADES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s-CO" dirty="0" smtClean="0"/>
              <a:t>El ambiente de la Biblioteca, como lugar de lectura, investigación o estudio, debe ser adecuado para realizar las diversas tareas posibles en óptimas condiciones: el silencio, el respeto a los demás y el compromiso es el clima necesario e imprescindible</a:t>
            </a:r>
            <a:endParaRPr lang="es-ES" dirty="0"/>
          </a:p>
        </p:txBody>
      </p:sp>
      <p:pic>
        <p:nvPicPr>
          <p:cNvPr id="7" name="~PP383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8605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1143000"/>
          </a:xfrm>
        </p:spPr>
        <p:txBody>
          <a:bodyPr/>
          <a:lstStyle/>
          <a:p>
            <a:r>
              <a:rPr lang="es-CO" dirty="0" smtClean="0"/>
              <a:t>GENERALIDADES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0066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s-CO" dirty="0" smtClean="0"/>
          </a:p>
          <a:p>
            <a:r>
              <a:rPr lang="es-CO" dirty="0" smtClean="0"/>
              <a:t>Para la tipificación de las faltas cometidas y sus correspondientes sanciones disciplinarias, se seguirá el procedimiento que corresponda según las disposiciones en el Manual de Convivencia.</a:t>
            </a:r>
            <a:endParaRPr lang="es-ES" dirty="0" smtClean="0"/>
          </a:p>
          <a:p>
            <a:endParaRPr lang="es-ES" dirty="0" smtClean="0"/>
          </a:p>
          <a:p>
            <a:r>
              <a:rPr lang="es-CO" dirty="0" smtClean="0"/>
              <a:t>La sala de lectura no puede estar abierta si no está el funcionario encargado.</a:t>
            </a:r>
            <a:endParaRPr lang="es-ES" dirty="0" smtClean="0"/>
          </a:p>
          <a:p>
            <a:pPr algn="just"/>
            <a:endParaRPr lang="es-ES" dirty="0"/>
          </a:p>
        </p:txBody>
      </p:sp>
      <p:pic>
        <p:nvPicPr>
          <p:cNvPr id="6" name="~PP3117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2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071678"/>
            <a:ext cx="8229600" cy="4214842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CO" sz="5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PROTOCOLO</a:t>
            </a:r>
          </a:p>
          <a:p>
            <a:pPr algn="ctr">
              <a:buNone/>
            </a:pPr>
            <a:r>
              <a:rPr lang="es-CO" sz="5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</a:t>
            </a:r>
          </a:p>
          <a:p>
            <a:pPr algn="ctr">
              <a:buNone/>
            </a:pPr>
            <a:r>
              <a:rPr lang="es-CO" sz="5400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SERVICIOS</a:t>
            </a:r>
            <a:endParaRPr lang="es-ES" sz="54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>
              <a:buNone/>
            </a:pPr>
            <a:endParaRPr lang="es-ES" dirty="0" smtClean="0"/>
          </a:p>
        </p:txBody>
      </p:sp>
      <p:pic>
        <p:nvPicPr>
          <p:cNvPr id="5" name="~PP2376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3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HORARIO Y USO DE LA BIBLIOTECA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5857892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es-ES" sz="7600" dirty="0" smtClean="0"/>
              <a:t>El funcionamiento de la Biblioteca Escolar será dentro de la jornada lectiva, con un horario de atención de 6:00 a.m.1:00 p.m. y 2:00 p.m. a 7:00 p.m. de lunes a viernes.</a:t>
            </a:r>
          </a:p>
          <a:p>
            <a:pPr lvl="0"/>
            <a:r>
              <a:rPr lang="es-CO" sz="7600" dirty="0" smtClean="0"/>
              <a:t>La Biblioteca estará abierta a disposición de los estudiantes durante el descanso (preferentemente para préstamo y consulta en sala) en las tres jornadas: mañana, tarde y noche.</a:t>
            </a:r>
            <a:r>
              <a:rPr lang="es-ES" sz="7600" dirty="0" smtClean="0"/>
              <a:t>Las franjas para uso de sala y préstamo de material son 10:00 a.m. – 10:30 a.m., 12:00 m – 12:30 p.m., y 4:00 p.m. – 4:30 p.m.</a:t>
            </a:r>
          </a:p>
          <a:p>
            <a:pPr lvl="0">
              <a:buNone/>
            </a:pPr>
            <a:endParaRPr lang="es-CO" sz="7600" dirty="0" smtClean="0"/>
          </a:p>
          <a:p>
            <a:pPr lvl="0">
              <a:buNone/>
            </a:pPr>
            <a:r>
              <a:rPr lang="es-CO" sz="7600" dirty="0" smtClean="0"/>
              <a:t>Durante el periodo lectivo la Biblioteca será utilizada para desarrollar las siguientes actividades por orden de preferencia:</a:t>
            </a:r>
            <a:endParaRPr lang="es-ES" sz="7600" dirty="0" smtClean="0"/>
          </a:p>
          <a:p>
            <a:pPr lvl="0"/>
            <a:r>
              <a:rPr lang="es-CO" sz="7600" dirty="0" smtClean="0"/>
              <a:t>Desarrollo curricular de las distintas materias por grupos de alumnos, acompañados por sus respectivos profesores.</a:t>
            </a:r>
            <a:endParaRPr lang="es-ES" sz="7600" dirty="0" smtClean="0"/>
          </a:p>
          <a:p>
            <a:pPr lvl="0"/>
            <a:r>
              <a:rPr lang="es-CO" sz="7600" dirty="0" smtClean="0"/>
              <a:t>Lectura, investigación y/o estudio por cualquier miembro de la comunidad escolar, siempre que esté presente un profesor o profesora como responsable de la sala.</a:t>
            </a:r>
            <a:endParaRPr lang="es-ES" sz="7600" dirty="0" smtClean="0"/>
          </a:p>
          <a:p>
            <a:pPr lvl="0"/>
            <a:r>
              <a:rPr lang="es-CO" sz="7600" dirty="0" smtClean="0"/>
              <a:t>Tratamiento Bibliotecario de recursos por parte de los docentes, o por los estudiantes si se cuenta con algún profesor o profesora que coordine las actuaciones.</a:t>
            </a:r>
            <a:endParaRPr lang="es-ES" sz="7600" dirty="0" smtClean="0"/>
          </a:p>
          <a:p>
            <a:pPr lvl="0"/>
            <a:r>
              <a:rPr lang="es-CO" sz="7600" u="sng" dirty="0" smtClean="0">
                <a:solidFill>
                  <a:srgbClr val="C00000"/>
                </a:solidFill>
              </a:rPr>
              <a:t>En ningún caso</a:t>
            </a:r>
            <a:r>
              <a:rPr lang="es-CO" sz="7600" dirty="0" smtClean="0">
                <a:solidFill>
                  <a:srgbClr val="C00000"/>
                </a:solidFill>
              </a:rPr>
              <a:t> será utilizada la Biblioteca por </a:t>
            </a:r>
            <a:r>
              <a:rPr lang="es-CO" sz="7600" b="1" dirty="0" smtClean="0">
                <a:solidFill>
                  <a:srgbClr val="C00000"/>
                </a:solidFill>
              </a:rPr>
              <a:t>alumnos sancionados</a:t>
            </a:r>
            <a:r>
              <a:rPr lang="es-CO" sz="7600" dirty="0" smtClean="0">
                <a:solidFill>
                  <a:srgbClr val="C00000"/>
                </a:solidFill>
              </a:rPr>
              <a:t> o por </a:t>
            </a:r>
            <a:r>
              <a:rPr lang="es-CO" sz="7600" b="1" dirty="0" smtClean="0">
                <a:solidFill>
                  <a:srgbClr val="C00000"/>
                </a:solidFill>
              </a:rPr>
              <a:t>grupos de alumnos sin clase </a:t>
            </a:r>
            <a:r>
              <a:rPr lang="es-CO" sz="7600" dirty="0" smtClean="0">
                <a:solidFill>
                  <a:srgbClr val="C00000"/>
                </a:solidFill>
              </a:rPr>
              <a:t>por ausencia de su correspondiente profesor o profesora.</a:t>
            </a:r>
            <a:endParaRPr lang="es-ES" sz="7600" dirty="0" smtClean="0">
              <a:solidFill>
                <a:srgbClr val="C00000"/>
              </a:solidFill>
            </a:endParaRPr>
          </a:p>
          <a:p>
            <a:pPr algn="just">
              <a:buNone/>
            </a:pPr>
            <a:endParaRPr lang="es-ES" dirty="0"/>
          </a:p>
        </p:txBody>
      </p:sp>
      <p:pic>
        <p:nvPicPr>
          <p:cNvPr id="4" name="~PP64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127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NORMAS DE LA BIBLIOTECA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No se puede entrar hasta que la persona encargada de la Biblioteca esté presente.</a:t>
            </a:r>
          </a:p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Ingresar ordenadamente</a:t>
            </a:r>
          </a:p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Portar el uniforme completo (Evitar el uso de cachuchas y otras prendas que no pertenecen al uniforme etc.)</a:t>
            </a:r>
          </a:p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Mantener el orden y esperar con respeto si se está atendiendo a otro niño/a, o docente.</a:t>
            </a:r>
          </a:p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Estar en silencio o mantener un tono de voz bajo dentro de la biblioteca, y comportarse adecuadamente.</a:t>
            </a:r>
          </a:p>
          <a:p>
            <a:pPr lvl="0">
              <a:lnSpc>
                <a:spcPct val="120000"/>
              </a:lnSpc>
            </a:pPr>
            <a:r>
              <a:rPr lang="es-CO" sz="2100" dirty="0" smtClean="0">
                <a:latin typeface="+mj-lt"/>
              </a:rPr>
              <a:t>Los estudiantes deben evitar demostraciones de afecto en sala, la biblioteca es un espacio para el estudio y la lectura.</a:t>
            </a:r>
            <a:endParaRPr lang="es-ES" sz="2100" dirty="0" smtClean="0">
              <a:latin typeface="+mj-lt"/>
            </a:endParaRPr>
          </a:p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No tocar los libros con las manos sucias.</a:t>
            </a:r>
          </a:p>
          <a:p>
            <a:pPr lvl="0">
              <a:lnSpc>
                <a:spcPct val="120000"/>
              </a:lnSpc>
            </a:pPr>
            <a:r>
              <a:rPr lang="es-ES" sz="2100" dirty="0" smtClean="0">
                <a:latin typeface="+mj-lt"/>
              </a:rPr>
              <a:t>No dejar residuos o envolturas de comida en el piso, estantes o mesas. </a:t>
            </a:r>
          </a:p>
        </p:txBody>
      </p:sp>
      <p:pic>
        <p:nvPicPr>
          <p:cNvPr id="4" name="~PP276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534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NORMAS DE LA BIBLIOTECA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lvl="0"/>
            <a:r>
              <a:rPr lang="es-ES" sz="2400" dirty="0" smtClean="0"/>
              <a:t>No escribir encima de los libros, subrayar o pintar.</a:t>
            </a:r>
          </a:p>
          <a:p>
            <a:pPr lvl="0"/>
            <a:r>
              <a:rPr lang="es-ES" sz="2400" dirty="0" smtClean="0"/>
              <a:t>No se puede entrar con maletas o paquetes, estos deben ubicarse en los maleteros.</a:t>
            </a:r>
          </a:p>
          <a:p>
            <a:pPr lvl="0"/>
            <a:r>
              <a:rPr lang="es-ES" sz="2400" dirty="0" smtClean="0"/>
              <a:t>No ingresar balones, patinetas o cualquier otro elemento lúdico.</a:t>
            </a:r>
          </a:p>
          <a:p>
            <a:pPr lvl="0"/>
            <a:r>
              <a:rPr lang="es-ES" sz="2400" dirty="0" smtClean="0"/>
              <a:t>No jugar ni correr.</a:t>
            </a:r>
          </a:p>
          <a:p>
            <a:pPr lvl="0"/>
            <a:r>
              <a:rPr lang="es-CO" sz="2400" dirty="0" smtClean="0"/>
              <a:t>No se permite el consumo de alimentos ni bebidas.</a:t>
            </a:r>
            <a:endParaRPr lang="es-ES" sz="2400" dirty="0" smtClean="0"/>
          </a:p>
          <a:p>
            <a:pPr lvl="0"/>
            <a:r>
              <a:rPr lang="es-ES" sz="2400" u="sng" dirty="0" smtClean="0"/>
              <a:t>No se permite tomar los libros de los estantes, se deben solicitar con el funcionario encargado.</a:t>
            </a:r>
            <a:endParaRPr lang="es-ES" sz="2400" dirty="0" smtClean="0"/>
          </a:p>
          <a:p>
            <a:pPr lvl="0"/>
            <a:r>
              <a:rPr lang="es-CO" sz="2400" dirty="0" smtClean="0"/>
              <a:t>Antes de abandonar la sala se dejarán las sillas en perfecto orden y en el lugar donde estaban;  se limpiarán las mesas de restos de materiales que pudieran haber quedado sobre ellas.</a:t>
            </a:r>
            <a:endParaRPr lang="es-ES" sz="2400" dirty="0" smtClean="0"/>
          </a:p>
          <a:p>
            <a:pPr lvl="0">
              <a:lnSpc>
                <a:spcPct val="120000"/>
              </a:lnSpc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2643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34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PRÉSTAMO DE LIBROS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algn="just"/>
            <a:r>
              <a:rPr lang="es-CO" sz="2400" dirty="0" smtClean="0"/>
              <a:t>Todos los materiales bibliográficos son susceptibles de ser prestados, pero algunos podrán ser excluidos o restringidos del préstamo. De forma general, quedarán excluidos del préstamo el material de la Colección de Referencia: Guías, atlas, enciclopedias, tomos sueltos de obras unitarias, diccionarios.</a:t>
            </a:r>
            <a:endParaRPr lang="es-ES" sz="2400" dirty="0" smtClean="0"/>
          </a:p>
          <a:p>
            <a:pPr algn="just">
              <a:buNone/>
            </a:pPr>
            <a:endParaRPr lang="es-ES" sz="2400" dirty="0" smtClean="0"/>
          </a:p>
          <a:p>
            <a:pPr algn="just"/>
            <a:r>
              <a:rPr lang="es-CO" sz="2400" dirty="0" smtClean="0"/>
              <a:t>El material audiovisual y/o bibliográfico prestado debe ser devuelto en perfectas condiciones. El préstamo externo de libros tendrá un plazo máximo de 8 días para su devolución.</a:t>
            </a:r>
            <a:endParaRPr lang="es-ES" sz="2400" dirty="0" smtClean="0"/>
          </a:p>
          <a:p>
            <a:pPr algn="just">
              <a:buNone/>
            </a:pPr>
            <a:endParaRPr lang="es-ES" sz="2400" dirty="0" smtClean="0"/>
          </a:p>
          <a:p>
            <a:pPr algn="just"/>
            <a:r>
              <a:rPr lang="es-CO" sz="2400" dirty="0" smtClean="0"/>
              <a:t>En caso de pérdida o deterioro de un libro, se informará a rectoría para que el estudiante haga la reposición del material.</a:t>
            </a:r>
            <a:endParaRPr lang="es-ES" sz="2400" dirty="0" smtClean="0"/>
          </a:p>
          <a:p>
            <a:pPr lvl="0">
              <a:lnSpc>
                <a:spcPct val="120000"/>
              </a:lnSpc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304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026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PRÉSTAMO DE LIBROS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lvl="0"/>
            <a:r>
              <a:rPr lang="es-CO" sz="2400" b="1" u="sng" dirty="0" smtClean="0"/>
              <a:t>Estudiantes y Padres de Familia</a:t>
            </a:r>
            <a:endParaRPr lang="es-ES" sz="2400" dirty="0" smtClean="0"/>
          </a:p>
          <a:p>
            <a:pPr>
              <a:buNone/>
            </a:pPr>
            <a:endParaRPr lang="es-ES" sz="2400" dirty="0" smtClean="0"/>
          </a:p>
          <a:p>
            <a:pPr lvl="0"/>
            <a:r>
              <a:rPr lang="es-CO" sz="2400" dirty="0" smtClean="0"/>
              <a:t>Los libros se prestarán para consulta o lectura a los estudiantes y padres de familia dentro de la biblioteca escolar (Préstamo en Sala) y fuera de ella (Préstamo Externo) en los horarios de atención ya establecidos y publicados en los canales de comunicación de la Biblioteca.</a:t>
            </a:r>
          </a:p>
          <a:p>
            <a:pPr lvl="0"/>
            <a:endParaRPr lang="es-ES" sz="2400" dirty="0" smtClean="0"/>
          </a:p>
          <a:p>
            <a:pPr lvl="0"/>
            <a:r>
              <a:rPr lang="es-CO" sz="2400" dirty="0" smtClean="0"/>
              <a:t>El registro de préstamos de libros se realizará de manera automatizada y se llevará control del préstamo por medio de la firma de planillas.  </a:t>
            </a:r>
            <a:endParaRPr lang="es-ES" sz="2400" dirty="0" smtClean="0"/>
          </a:p>
          <a:p>
            <a:pPr lvl="0">
              <a:lnSpc>
                <a:spcPct val="120000"/>
              </a:lnSpc>
              <a:buNone/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95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8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PRÉSTAMO DE LIBROS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lvl="0"/>
            <a:r>
              <a:rPr lang="es-CO" sz="2400" b="1" u="sng" dirty="0" smtClean="0"/>
              <a:t>Docentes, Directivos Docentes y Administrativos</a:t>
            </a:r>
          </a:p>
          <a:p>
            <a:pPr lvl="0">
              <a:buNone/>
            </a:pPr>
            <a:endParaRPr lang="es-CO" sz="2400" dirty="0" smtClean="0"/>
          </a:p>
          <a:p>
            <a:pPr lvl="0"/>
            <a:r>
              <a:rPr lang="es-CO" sz="2400" dirty="0" smtClean="0"/>
              <a:t>Los libros se prestarán para consulta, lectura, y talleres, dentro y fuera de la biblioteca escolar (préstamo externo) en los horarios de atención ya establecidos y publicados en los canales de comunicación de la Biblioteca.</a:t>
            </a:r>
            <a:endParaRPr lang="es-ES" sz="2400" dirty="0" smtClean="0"/>
          </a:p>
          <a:p>
            <a:pPr lvl="0"/>
            <a:r>
              <a:rPr lang="es-CO" sz="2400" dirty="0" smtClean="0"/>
              <a:t>El préstamo de libros en sala durará el tiempo programado para la realización de la actividad y no se podrá sacar el material. El material debe solicitarse con anterioridad.</a:t>
            </a:r>
            <a:endParaRPr lang="es-ES" sz="2400" dirty="0" smtClean="0"/>
          </a:p>
          <a:p>
            <a:pPr lvl="0"/>
            <a:r>
              <a:rPr lang="es-CO" sz="2400" dirty="0" smtClean="0"/>
              <a:t>El  préstamo  de libros en aula se realizará por el tiempo que dure la actividad y deberá ser devuelto al finalizar la jornada escolar o a más tardar el día siguiente, ya que este puede ser reservado por otros docentes. </a:t>
            </a:r>
            <a:endParaRPr lang="es-ES" sz="2400" dirty="0" smtClean="0"/>
          </a:p>
          <a:p>
            <a:pPr lvl="0">
              <a:lnSpc>
                <a:spcPct val="120000"/>
              </a:lnSpc>
              <a:buNone/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941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0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PRÉSTAMO DE LIBROS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lvl="0"/>
            <a:r>
              <a:rPr lang="es-CO" sz="2400" dirty="0" smtClean="0"/>
              <a:t>El préstamo externo de libros tendrá una duración de diez (10) días para los docentes. En caso de requerirlo por más tiempo el libro, debe acercarse a hacer la devolución y renovación del préstamo, </a:t>
            </a:r>
            <a:r>
              <a:rPr lang="es-CO" sz="2400" b="1" dirty="0" smtClean="0"/>
              <a:t>sujeto a disponibilidad</a:t>
            </a:r>
            <a:r>
              <a:rPr lang="es-CO" sz="2400" dirty="0" smtClean="0"/>
              <a:t>, ya que el material podría ser reservado por otro usuario. </a:t>
            </a:r>
            <a:endParaRPr lang="es-ES" sz="2400" dirty="0" smtClean="0"/>
          </a:p>
          <a:p>
            <a:pPr lvl="0"/>
            <a:r>
              <a:rPr lang="es-CO" sz="2400" dirty="0" smtClean="0"/>
              <a:t>El registro de préstamos de libros se realizará de manera automatizada y se llevará control del préstamo por medio de la firma de planillas. </a:t>
            </a:r>
            <a:endParaRPr lang="es-ES" sz="2400" dirty="0" smtClean="0"/>
          </a:p>
          <a:p>
            <a:pPr lvl="0"/>
            <a:r>
              <a:rPr lang="es-CO" sz="2400" dirty="0" smtClean="0"/>
              <a:t>Los diccionarios, enciclopedias y material de referencia se deben consultar únicamente en la Biblioteca.</a:t>
            </a:r>
            <a:endParaRPr lang="es-ES" sz="2400" dirty="0" smtClean="0"/>
          </a:p>
          <a:p>
            <a:pPr lvl="0"/>
            <a:r>
              <a:rPr lang="es-CO" sz="2400" dirty="0" smtClean="0"/>
              <a:t>Los docentes deben regresar los libros prestados antes de los periodos vacacionales, por control de inventario.</a:t>
            </a:r>
            <a:endParaRPr lang="es-ES" sz="2400" dirty="0" smtClean="0"/>
          </a:p>
          <a:p>
            <a:pPr>
              <a:buNone/>
            </a:pPr>
            <a:endParaRPr lang="es-ES" sz="2400" dirty="0" smtClean="0"/>
          </a:p>
          <a:p>
            <a:pPr lvl="0">
              <a:lnSpc>
                <a:spcPct val="120000"/>
              </a:lnSpc>
              <a:buNone/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365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50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SERVICIO DE FOTOCOPIADO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pPr lvl="0"/>
            <a:r>
              <a:rPr lang="es-CO" sz="2000" dirty="0" smtClean="0"/>
              <a:t>La aprobación del documento a fotocopiar está sujeta a las normas o restricciones de derechos de autor. </a:t>
            </a:r>
            <a:endParaRPr lang="es-ES" sz="2000" dirty="0" smtClean="0"/>
          </a:p>
          <a:p>
            <a:pPr lvl="0"/>
            <a:r>
              <a:rPr lang="es-CO" sz="2000" dirty="0" smtClean="0"/>
              <a:t>La cantidad de copias permitidas por funcionario está establecida por Rectoría. </a:t>
            </a:r>
            <a:endParaRPr lang="es-ES" sz="2000" dirty="0" smtClean="0"/>
          </a:p>
          <a:p>
            <a:pPr lvl="0"/>
            <a:r>
              <a:rPr lang="es-CO" sz="2000" dirty="0" smtClean="0"/>
              <a:t>Para la solicitud de fotocopiado tanto el usuario como el encargado deberá tener en cuenta la disponibilidad de copias, según lo establecido por Rectoría para cada usuario.</a:t>
            </a:r>
            <a:endParaRPr lang="es-ES" sz="2000" dirty="0" smtClean="0"/>
          </a:p>
          <a:p>
            <a:pPr lvl="0"/>
            <a:r>
              <a:rPr lang="es-CO" sz="2000" dirty="0" smtClean="0"/>
              <a:t>No se repite la toma de fotocopia del mismo documento, por lo cual, se solicita tener en cuenta la cantidad de copias que se requieren.</a:t>
            </a:r>
            <a:endParaRPr lang="es-ES" sz="2000" dirty="0" smtClean="0"/>
          </a:p>
          <a:p>
            <a:pPr lvl="0"/>
            <a:r>
              <a:rPr lang="es-CO" sz="2000" dirty="0" smtClean="0"/>
              <a:t>No se fotocopia ningún documento que no cuente con el debido formato y autorización.</a:t>
            </a:r>
            <a:endParaRPr lang="es-ES" sz="2000" dirty="0" smtClean="0"/>
          </a:p>
          <a:p>
            <a:pPr lvl="0"/>
            <a:r>
              <a:rPr lang="es-CO" sz="2000" dirty="0" smtClean="0"/>
              <a:t>No se fotocopia ningún documento personal como documentos de identidad, desprendibles, cartas, certificados, etc.</a:t>
            </a:r>
            <a:endParaRPr lang="es-ES" sz="2000" dirty="0" smtClean="0"/>
          </a:p>
          <a:p>
            <a:pPr lvl="0"/>
            <a:r>
              <a:rPr lang="es-CO" sz="2000" dirty="0" smtClean="0"/>
              <a:t>Cumplir y respetar los respectivos horarios. </a:t>
            </a:r>
            <a:endParaRPr lang="es-ES" sz="2000" dirty="0" smtClean="0"/>
          </a:p>
          <a:p>
            <a:pPr lvl="0"/>
            <a:r>
              <a:rPr lang="es-CO" sz="2000" dirty="0" smtClean="0"/>
              <a:t>Realice sus solicitudes con tiempo y sea claro en su solicitud.</a:t>
            </a:r>
            <a:endParaRPr lang="es-ES" sz="2000" dirty="0" smtClean="0"/>
          </a:p>
          <a:p>
            <a:pPr>
              <a:buNone/>
            </a:pPr>
            <a:endParaRPr lang="es-ES" sz="2400" dirty="0" smtClean="0"/>
          </a:p>
          <a:p>
            <a:pPr lvl="0">
              <a:lnSpc>
                <a:spcPct val="120000"/>
              </a:lnSpc>
              <a:buNone/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2150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7944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SERVICIO DE FOTOCOPIADO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1000108"/>
            <a:ext cx="8501122" cy="4929222"/>
          </a:xfrm>
        </p:spPr>
        <p:txBody>
          <a:bodyPr>
            <a:noAutofit/>
          </a:bodyPr>
          <a:lstStyle/>
          <a:p>
            <a:r>
              <a:rPr lang="es-CO" sz="2000" b="1" u="sng" dirty="0" smtClean="0"/>
              <a:t>Recepción de documentos:</a:t>
            </a:r>
            <a:endParaRPr lang="es-ES" sz="2000" dirty="0" smtClean="0"/>
          </a:p>
          <a:p>
            <a:endParaRPr lang="es-ES" sz="2000" dirty="0" smtClean="0"/>
          </a:p>
          <a:p>
            <a:pPr lvl="0"/>
            <a:r>
              <a:rPr lang="es-CO" sz="2000" dirty="0" smtClean="0"/>
              <a:t>El horario de recepción de documentos es Lunes y Miércoles de 11:00 a.m. a 12:00 m y de 2:00 p.m. a 4 p.m.</a:t>
            </a:r>
            <a:endParaRPr lang="es-ES" sz="2000" dirty="0" smtClean="0"/>
          </a:p>
          <a:p>
            <a:endParaRPr lang="es-ES" sz="2000" dirty="0" smtClean="0"/>
          </a:p>
          <a:p>
            <a:pPr lvl="0"/>
            <a:r>
              <a:rPr lang="es-CO" sz="2000" dirty="0" smtClean="0"/>
              <a:t>Para solicitar fotocopias, el docente o administrativo debe diligenciar completamente el formato de solicitud de fotocopiado y/o multicopiado, (sin tachones ni enmendaduras) y presentarlo con la autorización de Rectoría o Coordinación, junto con el respectivo material a fotocopiar</a:t>
            </a:r>
            <a:endParaRPr lang="es-ES" sz="2000" dirty="0" smtClean="0"/>
          </a:p>
          <a:p>
            <a:endParaRPr lang="es-ES" sz="2000" dirty="0" smtClean="0"/>
          </a:p>
          <a:p>
            <a:pPr lvl="0"/>
            <a:r>
              <a:rPr lang="es-CO" sz="2000" dirty="0" smtClean="0"/>
              <a:t>Los documentos para fotocopiar deben venir con el respectivo encabezado del colegio.</a:t>
            </a:r>
            <a:endParaRPr lang="es-ES" sz="2000" dirty="0" smtClean="0"/>
          </a:p>
          <a:p>
            <a:endParaRPr lang="es-ES" sz="2000" dirty="0" smtClean="0"/>
          </a:p>
          <a:p>
            <a:pPr lvl="0"/>
            <a:r>
              <a:rPr lang="es-CO" sz="2000" dirty="0" smtClean="0"/>
              <a:t>Para una copia óptima, se solicita que el documento a fotocopiar sea el original, y que sea legible. </a:t>
            </a:r>
            <a:endParaRPr lang="es-ES" sz="2000" dirty="0" smtClean="0"/>
          </a:p>
          <a:p>
            <a:pPr lvl="0">
              <a:buNone/>
            </a:pPr>
            <a:endParaRPr lang="es-ES" sz="2000" dirty="0" smtClean="0"/>
          </a:p>
          <a:p>
            <a:pPr>
              <a:buNone/>
            </a:pPr>
            <a:endParaRPr lang="es-ES" sz="2400" dirty="0" smtClean="0"/>
          </a:p>
          <a:p>
            <a:pPr lvl="0">
              <a:lnSpc>
                <a:spcPct val="120000"/>
              </a:lnSpc>
              <a:buNone/>
            </a:pPr>
            <a:endParaRPr lang="es-ES" sz="2100" dirty="0" smtClean="0">
              <a:latin typeface="+mj-lt"/>
            </a:endParaRPr>
          </a:p>
        </p:txBody>
      </p:sp>
      <p:pic>
        <p:nvPicPr>
          <p:cNvPr id="4" name="~PP858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769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-24"/>
            <a:ext cx="8229600" cy="857256"/>
          </a:xfrm>
        </p:spPr>
        <p:txBody>
          <a:bodyPr>
            <a:normAutofit/>
          </a:bodyPr>
          <a:lstStyle/>
          <a:p>
            <a:r>
              <a:rPr lang="es-CO" sz="3400" dirty="0" smtClean="0"/>
              <a:t>SERVICIO DE FOTOCOPIADO</a:t>
            </a:r>
            <a:endParaRPr lang="es-ES" sz="34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158" y="857232"/>
            <a:ext cx="8501122" cy="4929222"/>
          </a:xfrm>
        </p:spPr>
        <p:txBody>
          <a:bodyPr>
            <a:noAutofit/>
          </a:bodyPr>
          <a:lstStyle/>
          <a:p>
            <a:r>
              <a:rPr lang="es-CO" sz="2000" b="1" u="sng" dirty="0" smtClean="0"/>
              <a:t>Entrega de fotocopias y documentos:</a:t>
            </a:r>
            <a:endParaRPr lang="es-ES" sz="2000" dirty="0" smtClean="0"/>
          </a:p>
          <a:p>
            <a:pPr>
              <a:buNone/>
            </a:pPr>
            <a:endParaRPr lang="es-ES" sz="2000" dirty="0" smtClean="0"/>
          </a:p>
          <a:p>
            <a:pPr lvl="0"/>
            <a:r>
              <a:rPr lang="es-CO" sz="2000" dirty="0" smtClean="0"/>
              <a:t>El horario de entrega  de documentos es miércoles de 11:00 a.m. a 12:00 m y de 2:00 p.m. a 4 p.m. y viernes de 11:00 a.m. a 12:00 m y de 3:00 p.m. a 4 p.m.</a:t>
            </a:r>
            <a:endParaRPr lang="es-ES" sz="2000" dirty="0" smtClean="0"/>
          </a:p>
          <a:p>
            <a:r>
              <a:rPr lang="es-CO" sz="2000" b="1" dirty="0" smtClean="0"/>
              <a:t> </a:t>
            </a:r>
            <a:r>
              <a:rPr lang="es-CO" sz="2000" dirty="0" smtClean="0"/>
              <a:t>El encargado de fotocopiado informará al usuario el tiempo de espera para la entrega de las copias, ya que está sujeto a la cantidad de documentos en cola.</a:t>
            </a:r>
            <a:endParaRPr lang="es-ES" sz="2000" dirty="0" smtClean="0"/>
          </a:p>
          <a:p>
            <a:pPr lvl="0"/>
            <a:r>
              <a:rPr lang="es-CO" sz="2000" dirty="0" smtClean="0"/>
              <a:t>Recoger las copias en los horarios y tiempos determinados. La documentación que no se reclame después de veinte (20) días, se utilizara como reciclaje para evitar acumulación de material.</a:t>
            </a:r>
            <a:endParaRPr lang="es-ES" sz="2000" dirty="0" smtClean="0"/>
          </a:p>
          <a:p>
            <a:pPr lvl="0"/>
            <a:r>
              <a:rPr lang="es-CO" sz="2000" dirty="0" smtClean="0"/>
              <a:t>La entrega de los documentos fotocopiados la realizará el encargado y hará el respectivo registro de entrega. </a:t>
            </a:r>
            <a:r>
              <a:rPr lang="es-CO" sz="2000" u="sng" dirty="0" smtClean="0"/>
              <a:t>Todo material fotocopiado se entrega en biblioteca.</a:t>
            </a:r>
            <a:endParaRPr lang="es-ES" sz="2000" u="sng" dirty="0" smtClean="0"/>
          </a:p>
          <a:p>
            <a:pPr lvl="0"/>
            <a:r>
              <a:rPr lang="es-CO" sz="2000" dirty="0" smtClean="0"/>
              <a:t>El fotocopiado de un libro debe estar autorizado </a:t>
            </a:r>
            <a:r>
              <a:rPr lang="es-CO" sz="2000" u="sng" dirty="0" smtClean="0"/>
              <a:t>únicamente</a:t>
            </a:r>
            <a:r>
              <a:rPr lang="es-CO" sz="2000" dirty="0" smtClean="0"/>
              <a:t> por Rectoría.</a:t>
            </a:r>
            <a:endParaRPr lang="es-ES" sz="2000" dirty="0" smtClean="0"/>
          </a:p>
          <a:p>
            <a:pPr lvl="0"/>
            <a:r>
              <a:rPr lang="es-CO" sz="2000" dirty="0" smtClean="0"/>
              <a:t>La copia y entrega de comunicados de la institución (circulares) deberá estar autorizado </a:t>
            </a:r>
            <a:r>
              <a:rPr lang="es-CO" sz="2000" u="sng" dirty="0" smtClean="0"/>
              <a:t>únicamente</a:t>
            </a:r>
            <a:r>
              <a:rPr lang="es-CO" sz="2000" dirty="0" smtClean="0"/>
              <a:t> por Rectoría y Coordinación académica. </a:t>
            </a:r>
            <a:endParaRPr lang="es-ES" sz="2000" dirty="0" smtClean="0"/>
          </a:p>
          <a:p>
            <a:pPr lvl="0">
              <a:buNone/>
            </a:pPr>
            <a:endParaRPr lang="es-ES" sz="2000" dirty="0" smtClean="0"/>
          </a:p>
          <a:p>
            <a:pPr>
              <a:buNone/>
            </a:pPr>
            <a:endParaRPr lang="es-ES" sz="2400" dirty="0" smtClean="0"/>
          </a:p>
          <a:p>
            <a:pPr lvl="0">
              <a:lnSpc>
                <a:spcPct val="120000"/>
              </a:lnSpc>
              <a:buNone/>
            </a:pPr>
            <a:endParaRPr lang="es-ES" sz="2100" dirty="0" smtClean="0">
              <a:latin typeface="+mj-lt"/>
            </a:endParaRPr>
          </a:p>
        </p:txBody>
      </p:sp>
      <p:pic>
        <p:nvPicPr>
          <p:cNvPr id="5" name="~PP2322.WAV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632825" y="634682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3724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cin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1291</Words>
  <Application>Microsoft Office PowerPoint</Application>
  <PresentationFormat>Presentación en pantalla (4:3)</PresentationFormat>
  <Paragraphs>103</Paragraphs>
  <Slides>16</Slides>
  <Notes>1</Notes>
  <HiddenSlides>0</HiddenSlides>
  <MMClips>16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Tema de Office</vt:lpstr>
      <vt:lpstr>REGLAMENTO Y PROTOCOLO DE SERVICIOS BIBLIOTECA ESCOLAR  COLEGIO EL JAPÓN IED </vt:lpstr>
      <vt:lpstr>BIBLIOTECA ESCOLAR</vt:lpstr>
      <vt:lpstr>ACTIVIDADES A DESARROLLAR EN LA BIBLIOTECA</vt:lpstr>
      <vt:lpstr>GENERALIDADES</vt:lpstr>
      <vt:lpstr>GENERALIDADES</vt:lpstr>
      <vt:lpstr>Presentación de PowerPoint</vt:lpstr>
      <vt:lpstr>HORARIO Y USO DE LA BIBLIOTECA</vt:lpstr>
      <vt:lpstr>NORMAS DE LA BIBLIOTECA</vt:lpstr>
      <vt:lpstr>NORMAS DE LA BIBLIOTECA</vt:lpstr>
      <vt:lpstr>PRÉSTAMO DE LIBROS</vt:lpstr>
      <vt:lpstr>PRÉSTAMO DE LIBROS</vt:lpstr>
      <vt:lpstr>PRÉSTAMO DE LIBROS</vt:lpstr>
      <vt:lpstr>PRÉSTAMO DE LIBROS</vt:lpstr>
      <vt:lpstr>SERVICIO DE FOTOCOPIADO</vt:lpstr>
      <vt:lpstr>SERVICIO DE FOTOCOPIADO</vt:lpstr>
      <vt:lpstr>SERVICIO DE FOTOCOPIADO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REGLAMENTO Y PROTOCOLO DE SERVICIOS BIBLIOTECA ESCOLAR  COLEGIO EL JAPÓN IED</dc:title>
  <dc:creator>Usuario</dc:creator>
  <cp:lastModifiedBy>BIBLIOTECA</cp:lastModifiedBy>
  <cp:revision>13</cp:revision>
  <dcterms:created xsi:type="dcterms:W3CDTF">2019-09-22T21:46:09Z</dcterms:created>
  <dcterms:modified xsi:type="dcterms:W3CDTF">2019-10-01T17:59:51Z</dcterms:modified>
</cp:coreProperties>
</file>